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jj00QY2OuYSp+GHcFHiGoeZg10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82904F-18C7-4515-AE39-35E653D89D5F}">
  <a:tblStyle styleId="{8682904F-18C7-4515-AE39-35E653D89D5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76" name="Google Shape;76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704"/>
              <a:t>The pathfinder allows us to understand how and why they use envir data for AQ warnings. </a:t>
            </a:r>
            <a:endParaRPr sz="1704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704"/>
              <a:t>We assess how this information supports decision, how undiscovered products adn services might provide more in foration and how improvements can iform the future products and observation</a:t>
            </a:r>
            <a:endParaRPr sz="1704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704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1704"/>
              <a:t>This points to the mission and the mission instruments, like ACX—&gt; and because this is at the NESDIS Council, we ensure the study also maps to Low Earth Orbit missions as well.  </a:t>
            </a:r>
            <a:endParaRPr sz="1704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e92c6cfff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3e92c6cff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Some Benefits to NOAA and the Pathfinder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1.For NOAA:  Feedback and prioritization information that feeds critical decisions on products and services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For the User access, awareness and familiarization to missions products and services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2. Benefits to both NOAA and the Pathfinder:  The demonstration of the benefits to society and the relationships involved in the decision making process at a local scale. 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3.  An example of the return investment regarding satellite instruments, products and service AND more importantly For NOAA we get a clear story of impact and value when justifying cost for mission instruments when we are asked to present use cases to congress. 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999829" y="283104"/>
            <a:ext cx="9867200" cy="7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Font typeface="Libre Franklin Thin"/>
              <a:buNone/>
              <a:defRPr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2" name="Google Shape;22;p7"/>
          <p:cNvSpPr/>
          <p:nvPr>
            <p:ph idx="2" type="pic"/>
          </p:nvPr>
        </p:nvSpPr>
        <p:spPr>
          <a:xfrm>
            <a:off x="1016000" y="1219200"/>
            <a:ext cx="3454400" cy="495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4673600" y="1219200"/>
            <a:ext cx="6921200" cy="49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b="0" sz="28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1400"/>
              <a:buChar char="•"/>
              <a:defRPr sz="2400">
                <a:solidFill>
                  <a:srgbClr val="07336F"/>
                </a:solidFill>
              </a:defRPr>
            </a:lvl2pPr>
            <a:lvl3pPr indent="-2984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100"/>
              <a:buChar char="•"/>
              <a:defRPr sz="2000">
                <a:solidFill>
                  <a:srgbClr val="07336F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100"/>
              <a:buChar char="•"/>
              <a:defRPr sz="1867">
                <a:solidFill>
                  <a:srgbClr val="07336F"/>
                </a:solidFill>
              </a:defRPr>
            </a:lvl4pPr>
            <a:lvl5pPr indent="-285750" lvl="4" marL="22860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7336F"/>
              </a:buClr>
              <a:buSzPts val="900"/>
              <a:buChar char="•"/>
              <a:defRPr sz="1600">
                <a:solidFill>
                  <a:srgbClr val="07336F"/>
                </a:solidFill>
              </a:defRPr>
            </a:lvl5pPr>
            <a:lvl6pPr indent="-2984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/>
        </p:nvSpPr>
        <p:spPr>
          <a:xfrm>
            <a:off x="7169792" y="6443000"/>
            <a:ext cx="4317533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333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V.Escobar, NOAA Pathfinder Initiative, ASU 022023</a:t>
            </a:r>
            <a:endParaRPr b="0" i="1" sz="133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" type="subTitle"/>
          </p:nvPr>
        </p:nvSpPr>
        <p:spPr>
          <a:xfrm>
            <a:off x="1828800" y="3886200"/>
            <a:ext cx="8534400" cy="1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92B7"/>
              </a:buClr>
              <a:buSzPts val="3200"/>
              <a:buNone/>
              <a:defRPr>
                <a:solidFill>
                  <a:srgbClr val="8892B7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92B7"/>
              </a:buClr>
              <a:buSzPts val="2800"/>
              <a:buNone/>
              <a:defRPr>
                <a:solidFill>
                  <a:srgbClr val="8892B7"/>
                </a:solidFill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92B7"/>
              </a:buClr>
              <a:buSzPts val="2400"/>
              <a:buNone/>
              <a:defRPr>
                <a:solidFill>
                  <a:srgbClr val="8892B7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1900"/>
              <a:buNone/>
              <a:defRPr>
                <a:solidFill>
                  <a:srgbClr val="8892B7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92B7"/>
              </a:buClr>
              <a:buSzPts val="1600"/>
              <a:buNone/>
              <a:defRPr>
                <a:solidFill>
                  <a:srgbClr val="8892B7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2B7"/>
              </a:buClr>
              <a:buSzPts val="2000"/>
              <a:buNone/>
              <a:defRPr>
                <a:solidFill>
                  <a:srgbClr val="8892B7"/>
                </a:solidFill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947400" y="274625"/>
            <a:ext cx="10634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947400" y="1295400"/>
            <a:ext cx="10753500" cy="49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Blank_Light">
  <p:cSld name="1_Basic Blank_Ligh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275780" y="513613"/>
            <a:ext cx="115137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914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>
                <a:solidFill>
                  <a:srgbClr val="00B4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" type="body"/>
          </p:nvPr>
        </p:nvSpPr>
        <p:spPr>
          <a:xfrm>
            <a:off x="275780" y="1574281"/>
            <a:ext cx="11513700" cy="4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Font typeface="Noto Sans"/>
              <a:buChar char="▪"/>
              <a:defRPr sz="2400">
                <a:solidFill>
                  <a:srgbClr val="191919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─"/>
              <a:defRPr sz="2000">
                <a:solidFill>
                  <a:srgbClr val="191919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1600">
                <a:solidFill>
                  <a:srgbClr val="191919"/>
                </a:solidFill>
              </a:defRPr>
            </a:lvl3pPr>
            <a:lvl4pPr indent="-3492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500">
                <a:solidFill>
                  <a:srgbClr val="191919"/>
                </a:solidFill>
              </a:defRPr>
            </a:lvl4pPr>
            <a:lvl5pPr indent="-3492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500">
                <a:solidFill>
                  <a:srgbClr val="191919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/>
        </p:nvSpPr>
        <p:spPr>
          <a:xfrm>
            <a:off x="11361819" y="6443000"/>
            <a:ext cx="830181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6"/>
          <p:cNvSpPr/>
          <p:nvPr/>
        </p:nvSpPr>
        <p:spPr>
          <a:xfrm>
            <a:off x="0" y="0"/>
            <a:ext cx="12192000" cy="32004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6"/>
          <p:cNvSpPr/>
          <p:nvPr/>
        </p:nvSpPr>
        <p:spPr>
          <a:xfrm>
            <a:off x="0" y="0"/>
            <a:ext cx="12192000" cy="320040"/>
          </a:xfrm>
          <a:prstGeom prst="rect">
            <a:avLst/>
          </a:prstGeom>
          <a:solidFill>
            <a:srgbClr val="0147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6"/>
          <p:cNvSpPr/>
          <p:nvPr/>
        </p:nvSpPr>
        <p:spPr>
          <a:xfrm>
            <a:off x="0" y="6401053"/>
            <a:ext cx="11656200" cy="477025"/>
          </a:xfrm>
          <a:custGeom>
            <a:rect b="b" l="l" r="r" t="t"/>
            <a:pathLst>
              <a:path extrusionOk="0" h="540829" w="11776909">
                <a:moveTo>
                  <a:pt x="0" y="13291"/>
                </a:moveTo>
                <a:lnTo>
                  <a:pt x="11543662" y="0"/>
                </a:lnTo>
                <a:lnTo>
                  <a:pt x="11776909" y="540829"/>
                </a:lnTo>
                <a:lnTo>
                  <a:pt x="0" y="540829"/>
                </a:lnTo>
                <a:lnTo>
                  <a:pt x="0" y="13291"/>
                </a:lnTo>
                <a:close/>
              </a:path>
            </a:pathLst>
          </a:custGeom>
          <a:solidFill>
            <a:srgbClr val="007D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6"/>
          <p:cNvGrpSpPr/>
          <p:nvPr/>
        </p:nvGrpSpPr>
        <p:grpSpPr>
          <a:xfrm>
            <a:off x="108830" y="6112041"/>
            <a:ext cx="667507" cy="667507"/>
            <a:chOff x="310960" y="5520595"/>
            <a:chExt cx="1239704" cy="1239704"/>
          </a:xfrm>
        </p:grpSpPr>
        <p:sp>
          <p:nvSpPr>
            <p:cNvPr id="17" name="Google Shape;17;p6"/>
            <p:cNvSpPr/>
            <p:nvPr/>
          </p:nvSpPr>
          <p:spPr>
            <a:xfrm>
              <a:off x="310960" y="5520595"/>
              <a:ext cx="1239704" cy="123970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2776" y="5562411"/>
              <a:ext cx="1156072" cy="11560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6"/>
          <p:cNvSpPr txBox="1"/>
          <p:nvPr/>
        </p:nvSpPr>
        <p:spPr>
          <a:xfrm>
            <a:off x="923667" y="6485276"/>
            <a:ext cx="76630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Environmental Satellite, Data, and Information Service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3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4.jpg"/><Relationship Id="rId8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38.png"/><Relationship Id="rId13" Type="http://schemas.openxmlformats.org/officeDocument/2006/relationships/image" Target="../media/image22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9.png"/><Relationship Id="rId16" Type="http://schemas.openxmlformats.org/officeDocument/2006/relationships/image" Target="../media/image31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7.jp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jp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3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jpg"/><Relationship Id="rId4" Type="http://schemas.openxmlformats.org/officeDocument/2006/relationships/image" Target="../media/image35.jpg"/><Relationship Id="rId5" Type="http://schemas.openxmlformats.org/officeDocument/2006/relationships/image" Target="../media/image4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jp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 b="0" l="0" r="2666" t="0"/>
          <a:stretch/>
        </p:blipFill>
        <p:spPr>
          <a:xfrm>
            <a:off x="-334470" y="-237358"/>
            <a:ext cx="12526472" cy="709535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 txBox="1"/>
          <p:nvPr/>
        </p:nvSpPr>
        <p:spPr>
          <a:xfrm>
            <a:off x="-334475" y="3508075"/>
            <a:ext cx="12526500" cy="547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Vanessa M. Escobar 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Senior Scientist for NESDIS User Engagement 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Pathfinder Initiative Lead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NOAA NESDIS OSAAP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/>
          <p:nvPr/>
        </p:nvSpPr>
        <p:spPr>
          <a:xfrm>
            <a:off x="0" y="267682"/>
            <a:ext cx="12192000" cy="10483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Traceability with NOAA Air Quality Pathfinders</a:t>
            </a:r>
            <a:endParaRPr b="0" i="0" sz="4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79;p2"/>
          <p:cNvGrpSpPr/>
          <p:nvPr/>
        </p:nvGrpSpPr>
        <p:grpSpPr>
          <a:xfrm>
            <a:off x="764499" y="1349332"/>
            <a:ext cx="10987790" cy="5309620"/>
            <a:chOff x="721894" y="1424108"/>
            <a:chExt cx="10962785" cy="5098093"/>
          </a:xfrm>
        </p:grpSpPr>
        <p:grpSp>
          <p:nvGrpSpPr>
            <p:cNvPr id="80" name="Google Shape;80;p2"/>
            <p:cNvGrpSpPr/>
            <p:nvPr/>
          </p:nvGrpSpPr>
          <p:grpSpPr>
            <a:xfrm>
              <a:off x="721894" y="1424108"/>
              <a:ext cx="10962785" cy="5098093"/>
              <a:chOff x="1219842" y="1081036"/>
              <a:chExt cx="10275363" cy="4965997"/>
            </a:xfrm>
          </p:grpSpPr>
          <p:grpSp>
            <p:nvGrpSpPr>
              <p:cNvPr id="81" name="Google Shape;81;p2"/>
              <p:cNvGrpSpPr/>
              <p:nvPr/>
            </p:nvGrpSpPr>
            <p:grpSpPr>
              <a:xfrm>
                <a:off x="1436912" y="1081042"/>
                <a:ext cx="10058293" cy="4553231"/>
                <a:chOff x="224777" y="909666"/>
                <a:chExt cx="7539950" cy="3981140"/>
              </a:xfrm>
            </p:grpSpPr>
            <p:grpSp>
              <p:nvGrpSpPr>
                <p:cNvPr id="82" name="Google Shape;82;p2"/>
                <p:cNvGrpSpPr/>
                <p:nvPr/>
              </p:nvGrpSpPr>
              <p:grpSpPr>
                <a:xfrm>
                  <a:off x="704059" y="909666"/>
                  <a:ext cx="7060668" cy="3981140"/>
                  <a:chOff x="6169575" y="1407500"/>
                  <a:chExt cx="7649695" cy="3904610"/>
                </a:xfrm>
              </p:grpSpPr>
              <p:grpSp>
                <p:nvGrpSpPr>
                  <p:cNvPr id="83" name="Google Shape;83;p2"/>
                  <p:cNvGrpSpPr/>
                  <p:nvPr/>
                </p:nvGrpSpPr>
                <p:grpSpPr>
                  <a:xfrm>
                    <a:off x="6823175" y="1407500"/>
                    <a:ext cx="5216426" cy="3260266"/>
                    <a:chOff x="6823175" y="1407500"/>
                    <a:chExt cx="5216426" cy="3260266"/>
                  </a:xfrm>
                </p:grpSpPr>
                <p:pic>
                  <p:nvPicPr>
                    <p:cNvPr id="84" name="Google Shape;84;p2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6823175" y="1407500"/>
                      <a:ext cx="5216426" cy="32602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85" name="Google Shape;85;p2"/>
                    <p:cNvSpPr/>
                    <p:nvPr/>
                  </p:nvSpPr>
                  <p:spPr>
                    <a:xfrm>
                      <a:off x="8098300" y="3562188"/>
                      <a:ext cx="108000" cy="10860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68550" lIns="68550" spcFirstLastPara="1" rIns="68550" wrap="square" tIns="685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67"/>
                        <a:buFont typeface="Arial"/>
                        <a:buNone/>
                      </a:pPr>
                      <a:r>
                        <a:t/>
                      </a:r>
                      <a:endParaRPr b="0" i="0" sz="1067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cxnSp>
                <p:nvCxnSpPr>
                  <p:cNvPr id="86" name="Google Shape;86;p2"/>
                  <p:cNvCxnSpPr/>
                  <p:nvPr/>
                </p:nvCxnSpPr>
                <p:spPr>
                  <a:xfrm flipH="1">
                    <a:off x="6823031" y="3371900"/>
                    <a:ext cx="772500" cy="190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7" name="Google Shape;87;p2"/>
                  <p:cNvCxnSpPr/>
                  <p:nvPr/>
                </p:nvCxnSpPr>
                <p:spPr>
                  <a:xfrm>
                    <a:off x="8156000" y="3670875"/>
                    <a:ext cx="0" cy="703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8" name="Google Shape;88;p2"/>
                  <p:cNvCxnSpPr/>
                  <p:nvPr/>
                </p:nvCxnSpPr>
                <p:spPr>
                  <a:xfrm>
                    <a:off x="11434764" y="2498515"/>
                    <a:ext cx="604800" cy="132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89" name="Google Shape;89;p2"/>
                  <p:cNvSpPr txBox="1"/>
                  <p:nvPr/>
                </p:nvSpPr>
                <p:spPr>
                  <a:xfrm>
                    <a:off x="6169575" y="3429000"/>
                    <a:ext cx="1056000" cy="7452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68550" lIns="68550" spcFirstLastPara="1" rIns="68550" wrap="square" tIns="6855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67"/>
                      <a:buFont typeface="Arial"/>
                      <a:buNone/>
                    </a:pPr>
                    <a:r>
                      <a:rPr b="1" i="0" lang="en-US" sz="1067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WIFIRE</a:t>
                    </a:r>
                    <a:endParaRPr b="1" i="0" sz="1067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67"/>
                      <a:buFont typeface="Arial"/>
                      <a:buNone/>
                    </a:pPr>
                    <a:r>
                      <a:rPr b="1" i="0" lang="en-US" sz="1067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(Jessica Block)</a:t>
                    </a:r>
                    <a:endParaRPr b="1" i="0" sz="1067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933"/>
                      <a:buFont typeface="Arial"/>
                      <a:buNone/>
                    </a:pPr>
                    <a:r>
                      <a:rPr b="0" i="0" lang="en-US" sz="933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Los Angeles County, CA</a:t>
                    </a:r>
                    <a:endParaRPr b="0" i="0" sz="933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 txBox="1"/>
                  <p:nvPr/>
                </p:nvSpPr>
                <p:spPr>
                  <a:xfrm>
                    <a:off x="8444561" y="4546486"/>
                    <a:ext cx="1302600" cy="7656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68550" lIns="68550" spcFirstLastPara="1" rIns="68550" wrap="square" tIns="6855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67"/>
                      <a:buFont typeface="Arial"/>
                      <a:buNone/>
                    </a:pPr>
                    <a:r>
                      <a:rPr b="1" i="0" lang="en-US" sz="1067" u="none" cap="none" strike="noStrike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rPr>
                      <a:t>Arizona State University</a:t>
                    </a:r>
                    <a:endParaRPr b="1" i="0" sz="1067" u="none" cap="none" strike="noStrike">
                      <a:solidFill>
                        <a:srgbClr val="000000"/>
                      </a:solidFill>
                      <a:highlight>
                        <a:schemeClr val="lt1"/>
                      </a:highlight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67"/>
                      <a:buFont typeface="Arial"/>
                      <a:buNone/>
                    </a:pPr>
                    <a:r>
                      <a:rPr b="1" i="0" lang="en-US" sz="1067" u="none" cap="none" strike="noStrike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rPr>
                      <a:t>(Tim Lant)</a:t>
                    </a:r>
                    <a:endParaRPr b="1" i="0" sz="1067" u="none" cap="none" strike="noStrike">
                      <a:solidFill>
                        <a:srgbClr val="000000"/>
                      </a:solidFill>
                      <a:highlight>
                        <a:schemeClr val="lt1"/>
                      </a:highlight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933"/>
                      <a:buFont typeface="Arial"/>
                      <a:buNone/>
                    </a:pPr>
                    <a:r>
                      <a:rPr b="0" i="0" lang="en-US" sz="933" u="none" cap="none" strike="noStrike">
                        <a:solidFill>
                          <a:srgbClr val="000000"/>
                        </a:solidFill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rPr>
                      <a:t>Maricopa County, AZ</a:t>
                    </a:r>
                    <a:endParaRPr b="0" i="0" sz="933" u="none" cap="none" strike="noStrike">
                      <a:solidFill>
                        <a:srgbClr val="000000"/>
                      </a:solidFill>
                      <a:highlight>
                        <a:schemeClr val="lt1"/>
                      </a:highlight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 txBox="1"/>
                  <p:nvPr/>
                </p:nvSpPr>
                <p:spPr>
                  <a:xfrm>
                    <a:off x="12815170" y="2462471"/>
                    <a:ext cx="1004100" cy="7656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68550" lIns="68550" spcFirstLastPara="1" rIns="68550" wrap="square" tIns="6855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67"/>
                      <a:buFont typeface="Arial"/>
                      <a:buNone/>
                    </a:pPr>
                    <a:r>
                      <a:rPr b="1" i="0" lang="en-US" sz="1067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NYC Air Quality</a:t>
                    </a:r>
                    <a:endParaRPr b="1" i="0" sz="1067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67"/>
                      <a:buFont typeface="Arial"/>
                      <a:buNone/>
                    </a:pPr>
                    <a:r>
                      <a:rPr b="1" i="0" lang="en-US" sz="1067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(Masha Pitiranggon)</a:t>
                    </a:r>
                    <a:endParaRPr b="1" i="0" sz="1067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933"/>
                      <a:buFont typeface="Arial"/>
                      <a:buNone/>
                    </a:pPr>
                    <a:r>
                      <a:rPr b="0" i="0" lang="en-US" sz="933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New York City, NY</a:t>
                    </a:r>
                    <a:endParaRPr b="0" i="0" sz="933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92" name="Google Shape;92;p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1922" t="0"/>
                <a:stretch/>
              </p:blipFill>
              <p:spPr>
                <a:xfrm>
                  <a:off x="224777" y="2970773"/>
                  <a:ext cx="479283" cy="547615"/>
                </a:xfrm>
                <a:prstGeom prst="rect">
                  <a:avLst/>
                </a:prstGeom>
                <a:noFill/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47843"/>
                    </a:srgbClr>
                  </a:outerShdw>
                </a:effectLst>
              </p:spPr>
            </p:pic>
            <p:pic>
              <p:nvPicPr>
                <p:cNvPr id="93" name="Google Shape;93;p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2226766" y="4010117"/>
                  <a:ext cx="488682" cy="716976"/>
                </a:xfrm>
                <a:prstGeom prst="rect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rgbClr val="000000">
                      <a:alpha val="47843"/>
                    </a:srgbClr>
                  </a:outerShdw>
                </a:effectLst>
              </p:spPr>
            </p:pic>
          </p:grpSp>
          <p:pic>
            <p:nvPicPr>
              <p:cNvPr id="94" name="Google Shape;94;p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9476112" y="2277335"/>
                <a:ext cx="660422" cy="660422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95" name="Google Shape;95;p2"/>
              <p:cNvSpPr/>
              <p:nvPr/>
            </p:nvSpPr>
            <p:spPr>
              <a:xfrm>
                <a:off x="3842233" y="3291429"/>
                <a:ext cx="133200" cy="126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67"/>
                  <a:buFont typeface="Arial"/>
                  <a:buNone/>
                </a:pPr>
                <a:r>
                  <a:t/>
                </a:r>
                <a:endParaRPr b="0" i="0" sz="10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532993" y="2279433"/>
                <a:ext cx="133200" cy="126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67"/>
                  <a:buFont typeface="Arial"/>
                  <a:buNone/>
                </a:pPr>
                <a:r>
                  <a:t/>
                </a:r>
                <a:endParaRPr b="0" i="0" sz="10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517578" y="2615266"/>
                <a:ext cx="133200" cy="126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67"/>
                  <a:buFont typeface="Arial"/>
                  <a:buNone/>
                </a:pPr>
                <a:r>
                  <a:t/>
                </a:r>
                <a:endParaRPr b="0" i="0" sz="10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8" name="Google Shape;98;p2"/>
              <p:cNvCxnSpPr>
                <a:endCxn id="97" idx="1"/>
              </p:cNvCxnSpPr>
              <p:nvPr/>
            </p:nvCxnSpPr>
            <p:spPr>
              <a:xfrm>
                <a:off x="2889785" y="1699306"/>
                <a:ext cx="1647300" cy="934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99" name="Google Shape;99;p2"/>
              <p:cNvSpPr txBox="1"/>
              <p:nvPr/>
            </p:nvSpPr>
            <p:spPr>
              <a:xfrm>
                <a:off x="7149534" y="4964972"/>
                <a:ext cx="1414800" cy="1082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8550" lIns="68550" spcFirstLastPara="1" rIns="68550" wrap="square" tIns="6855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67"/>
                  <a:buFont typeface="Arial"/>
                  <a:buNone/>
                </a:pPr>
                <a:r>
                  <a:rPr b="1" i="0" lang="en-US" sz="1067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Oklahoma</a:t>
                </a:r>
                <a:endParaRPr b="0" i="0" sz="14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67"/>
                  <a:buFont typeface="Arial"/>
                  <a:buNone/>
                </a:pPr>
                <a:r>
                  <a:rPr b="1" i="0" lang="en-US" sz="1067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(Marcela Loria-Salazar)</a:t>
                </a:r>
                <a:endParaRPr b="1" i="0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33"/>
                  <a:buFont typeface="Arial"/>
                  <a:buNone/>
                </a:pPr>
                <a:r>
                  <a:rPr b="0" i="0" lang="en-US" sz="933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Oklahoma</a:t>
                </a:r>
                <a:endParaRPr b="0" i="0" sz="9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6051634" y="3365629"/>
                <a:ext cx="133200" cy="126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67"/>
                  <a:buFont typeface="Arial"/>
                  <a:buNone/>
                </a:pPr>
                <a:r>
                  <a:t/>
                </a:r>
                <a:endParaRPr b="0" i="0" sz="10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1" name="Google Shape;101;p2"/>
              <p:cNvCxnSpPr>
                <a:endCxn id="100" idx="5"/>
              </p:cNvCxnSpPr>
              <p:nvPr/>
            </p:nvCxnSpPr>
            <p:spPr>
              <a:xfrm rot="10800000">
                <a:off x="6165327" y="3473689"/>
                <a:ext cx="569700" cy="1267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2" name="Google Shape;102;p2"/>
              <p:cNvSpPr txBox="1"/>
              <p:nvPr/>
            </p:nvSpPr>
            <p:spPr>
              <a:xfrm>
                <a:off x="2286846" y="1165950"/>
                <a:ext cx="1205699" cy="1082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8550" lIns="68550" spcFirstLastPara="1" rIns="68550" wrap="square" tIns="6855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67"/>
                  <a:buFont typeface="Arial"/>
                  <a:buNone/>
                </a:pPr>
                <a:r>
                  <a:rPr b="1" i="0" lang="en-US" sz="1067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Utah</a:t>
                </a:r>
                <a:endParaRPr b="0" i="0" sz="14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67"/>
                  <a:buFont typeface="Arial"/>
                  <a:buNone/>
                </a:pPr>
                <a:r>
                  <a:rPr b="1" i="0" lang="en-US" sz="1067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(Heather Holmes)</a:t>
                </a:r>
                <a:endParaRPr b="1" i="0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33"/>
                  <a:buFont typeface="Arial"/>
                  <a:buNone/>
                </a:pPr>
                <a:r>
                  <a:rPr b="0" i="0" lang="en-US" sz="933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Utah</a:t>
                </a:r>
                <a:endParaRPr b="0" i="0" sz="9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Marcela Loría-Salazar | University of Oklahoma School of Meteorology" id="103" name="Google Shape;103;p2"/>
              <p:cNvPicPr preferRelativeResize="0"/>
              <p:nvPr/>
            </p:nvPicPr>
            <p:blipFill rotWithShape="1">
              <a:blip r:embed="rId7">
                <a:alphaModFix/>
              </a:blip>
              <a:srcRect b="0" l="40674" r="13965" t="0"/>
              <a:stretch/>
            </p:blipFill>
            <p:spPr>
              <a:xfrm>
                <a:off x="6471818" y="4864236"/>
                <a:ext cx="618931" cy="767608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descr="HEATHER A HOLMES - Teaching - Faculty Profile - The University of Utah" id="104" name="Google Shape;104;p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1572053" y="1081036"/>
                <a:ext cx="622534" cy="778167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105" name="Google Shape;105;p2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219842" y="2286187"/>
                <a:ext cx="595091" cy="830360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06" name="Google Shape;106;p2"/>
              <p:cNvSpPr txBox="1"/>
              <p:nvPr/>
            </p:nvSpPr>
            <p:spPr>
              <a:xfrm>
                <a:off x="1814935" y="2421089"/>
                <a:ext cx="1466700" cy="8928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8550" lIns="68550" spcFirstLastPara="1" rIns="68550" wrap="square" tIns="6855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67"/>
                  <a:buFont typeface="Arial"/>
                  <a:buNone/>
                </a:pPr>
                <a:r>
                  <a:rPr b="1" i="0" lang="en-US" sz="1067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Sonoma Technology, Inc</a:t>
                </a:r>
                <a:endParaRPr b="1" i="0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67"/>
                  <a:buFont typeface="Arial"/>
                  <a:buNone/>
                </a:pPr>
                <a:r>
                  <a:rPr b="1" i="0" lang="en-US" sz="1067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(Nathan Pavlovic)</a:t>
                </a:r>
                <a:endParaRPr b="1" i="0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33"/>
                  <a:buFont typeface="Arial"/>
                  <a:buNone/>
                </a:pPr>
                <a:r>
                  <a:rPr b="0" i="0" lang="en-US" sz="933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Sonoma County, CA</a:t>
                </a:r>
                <a:endParaRPr b="0" i="0" sz="9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7" name="Google Shape;107;p2"/>
              <p:cNvCxnSpPr/>
              <p:nvPr/>
            </p:nvCxnSpPr>
            <p:spPr>
              <a:xfrm flipH="1">
                <a:off x="2992777" y="2796086"/>
                <a:ext cx="499800" cy="26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8" name="Google Shape;108;p2"/>
              <p:cNvSpPr/>
              <p:nvPr/>
            </p:nvSpPr>
            <p:spPr>
              <a:xfrm>
                <a:off x="3551749" y="2724565"/>
                <a:ext cx="133200" cy="126600"/>
              </a:xfrm>
              <a:prstGeom prst="ellipse">
                <a:avLst/>
              </a:pr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50" lIns="68550" spcFirstLastPara="1" rIns="68550" wrap="square" tIns="68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67"/>
                  <a:buFont typeface="Arial"/>
                  <a:buNone/>
                </a:pPr>
                <a:r>
                  <a:t/>
                </a:r>
                <a:endParaRPr b="0" i="0" sz="10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9" name="Google Shape;109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923458" y="4782270"/>
              <a:ext cx="789782" cy="765823"/>
            </a:xfrm>
            <a:prstGeom prst="rect">
              <a:avLst/>
            </a:prstGeom>
            <a:noFill/>
            <a:ln cap="flat" cmpd="sng" w="19050">
              <a:solidFill>
                <a:srgbClr val="37354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7843"/>
                </a:srgbClr>
              </a:outerShdw>
            </a:effectLst>
          </p:spPr>
        </p:pic>
        <p:sp>
          <p:nvSpPr>
            <p:cNvPr id="110" name="Google Shape;110;p2"/>
            <p:cNvSpPr txBox="1"/>
            <p:nvPr/>
          </p:nvSpPr>
          <p:spPr>
            <a:xfrm>
              <a:off x="9799047" y="4924846"/>
              <a:ext cx="1711200" cy="892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68550" spcFirstLastPara="1" rIns="68550" wrap="square" tIns="68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7"/>
                <a:buFont typeface="Arial"/>
                <a:buNone/>
              </a:pPr>
              <a:r>
                <a:rPr b="1" i="0" lang="en-US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University of Florida</a:t>
              </a:r>
              <a:endParaRPr b="1" i="0" sz="10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7"/>
                <a:buFont typeface="Arial"/>
                <a:buNone/>
              </a:pPr>
              <a:r>
                <a:rPr b="1" i="0" lang="en-US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(Antar Jutla)</a:t>
              </a:r>
              <a:endParaRPr b="1" i="0" sz="10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b="0" i="0" lang="en-US" sz="9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Biscayne Bay and Tampa Bay, FL</a:t>
              </a:r>
              <a:endParaRPr b="0" i="0" sz="9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060109" y="4694286"/>
              <a:ext cx="133200" cy="1266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7"/>
                <a:buFont typeface="Arial"/>
                <a:buNone/>
              </a:pPr>
              <a:r>
                <a:t/>
              </a:r>
              <a:endParaRPr b="0" i="0" sz="10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2" name="Google Shape;112;p2"/>
            <p:cNvCxnSpPr/>
            <p:nvPr/>
          </p:nvCxnSpPr>
          <p:spPr>
            <a:xfrm>
              <a:off x="8142953" y="4782270"/>
              <a:ext cx="588900" cy="359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13" name="Google Shape;113;p2"/>
          <p:cNvGrpSpPr/>
          <p:nvPr/>
        </p:nvGrpSpPr>
        <p:grpSpPr>
          <a:xfrm>
            <a:off x="560676" y="1057118"/>
            <a:ext cx="11257669" cy="5581831"/>
            <a:chOff x="614541" y="1061937"/>
            <a:chExt cx="11257669" cy="5581831"/>
          </a:xfrm>
        </p:grpSpPr>
        <p:pic>
          <p:nvPicPr>
            <p:cNvPr descr="https://upload.wikimedia.org/wikipedia/commons/thumb/b/bd/Double_diamond.png/1024px-Double_diamond.png" id="114" name="Google Shape;114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14541" y="1061937"/>
              <a:ext cx="11257669" cy="55818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"/>
            <p:cNvSpPr/>
            <p:nvPr/>
          </p:nvSpPr>
          <p:spPr>
            <a:xfrm>
              <a:off x="5573336" y="2874917"/>
              <a:ext cx="1418280" cy="1716021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5682447" y="3478811"/>
              <a:ext cx="12325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Pathfinder Use Cases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7" name="Google Shape;117;p2"/>
          <p:cNvPicPr preferRelativeResize="0"/>
          <p:nvPr/>
        </p:nvPicPr>
        <p:blipFill rotWithShape="1">
          <a:blip r:embed="rId12">
            <a:alphaModFix/>
          </a:blip>
          <a:srcRect b="14021" l="0" r="0" t="12088"/>
          <a:stretch/>
        </p:blipFill>
        <p:spPr>
          <a:xfrm>
            <a:off x="173295" y="986999"/>
            <a:ext cx="11872209" cy="5722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39991" r="33708" t="26756"/>
          <a:stretch/>
        </p:blipFill>
        <p:spPr>
          <a:xfrm>
            <a:off x="9499116" y="1245147"/>
            <a:ext cx="1400147" cy="151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18255" r="60972" t="45551"/>
          <a:stretch/>
        </p:blipFill>
        <p:spPr>
          <a:xfrm>
            <a:off x="8738247" y="2368527"/>
            <a:ext cx="1400147" cy="14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50353" y="3211091"/>
            <a:ext cx="1191492" cy="12892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3"/>
          <p:cNvGrpSpPr/>
          <p:nvPr/>
        </p:nvGrpSpPr>
        <p:grpSpPr>
          <a:xfrm>
            <a:off x="7857212" y="1193426"/>
            <a:ext cx="4147665" cy="4735045"/>
            <a:chOff x="9549512" y="551971"/>
            <a:chExt cx="3809447" cy="6357228"/>
          </a:xfrm>
        </p:grpSpPr>
        <p:sp>
          <p:nvSpPr>
            <p:cNvPr id="126" name="Google Shape;126;p3"/>
            <p:cNvSpPr txBox="1"/>
            <p:nvPr/>
          </p:nvSpPr>
          <p:spPr>
            <a:xfrm>
              <a:off x="9893689" y="1389144"/>
              <a:ext cx="3380100" cy="11847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67"/>
                <a:buFont typeface="Arial"/>
                <a:buNone/>
              </a:pPr>
              <a:r>
                <a:rPr b="1" i="0" lang="en-US" sz="2267" u="none" cap="none" strike="noStrike">
                  <a:solidFill>
                    <a:srgbClr val="0B4596"/>
                  </a:solidFill>
                  <a:latin typeface="Calibri"/>
                  <a:ea typeface="Calibri"/>
                  <a:cs typeface="Calibri"/>
                  <a:sym typeface="Calibri"/>
                </a:rPr>
                <a:t>Benefits for missions, products and services</a:t>
              </a:r>
              <a:endParaRPr b="0" i="0" sz="1467" u="none" cap="none" strike="noStrike">
                <a:solidFill>
                  <a:srgbClr val="0B45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" name="Google Shape;127;p3"/>
            <p:cNvGrpSpPr/>
            <p:nvPr/>
          </p:nvGrpSpPr>
          <p:grpSpPr>
            <a:xfrm>
              <a:off x="9549512" y="551971"/>
              <a:ext cx="3809447" cy="6357228"/>
              <a:chOff x="-1273533" y="346677"/>
              <a:chExt cx="3809447" cy="6357228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-1254871" y="429503"/>
                <a:ext cx="3739500" cy="6244800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67"/>
                  <a:buFont typeface="Arial"/>
                  <a:buNone/>
                </a:pPr>
                <a:r>
                  <a:t/>
                </a:r>
                <a:endParaRPr b="0" i="0" sz="14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9" name="Google Shape;129;p3"/>
              <p:cNvGrpSpPr/>
              <p:nvPr/>
            </p:nvGrpSpPr>
            <p:grpSpPr>
              <a:xfrm>
                <a:off x="-1273533" y="346677"/>
                <a:ext cx="3809447" cy="6357228"/>
                <a:chOff x="8396280" y="538103"/>
                <a:chExt cx="3809447" cy="6357228"/>
              </a:xfrm>
            </p:grpSpPr>
            <p:grpSp>
              <p:nvGrpSpPr>
                <p:cNvPr id="130" name="Google Shape;130;p3"/>
                <p:cNvGrpSpPr/>
                <p:nvPr/>
              </p:nvGrpSpPr>
              <p:grpSpPr>
                <a:xfrm>
                  <a:off x="8424903" y="4695801"/>
                  <a:ext cx="3780824" cy="2199530"/>
                  <a:chOff x="5079548" y="1095955"/>
                  <a:chExt cx="4422534" cy="2702125"/>
                </a:xfrm>
              </p:grpSpPr>
              <p:pic>
                <p:nvPicPr>
                  <p:cNvPr id="131" name="Google Shape;131;p3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18194" l="0" r="51957" t="10763"/>
                  <a:stretch/>
                </p:blipFill>
                <p:spPr>
                  <a:xfrm>
                    <a:off x="5167006" y="1301262"/>
                    <a:ext cx="4247619" cy="21862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132" name="Google Shape;132;p3"/>
                  <p:cNvSpPr txBox="1"/>
                  <p:nvPr/>
                </p:nvSpPr>
                <p:spPr>
                  <a:xfrm>
                    <a:off x="5681820" y="1095955"/>
                    <a:ext cx="3218101" cy="524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67"/>
                      <a:buFont typeface="Arial"/>
                      <a:buNone/>
                    </a:pPr>
                    <a:r>
                      <a:rPr b="1" i="0" lang="en-US" sz="1467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Annual U.S. premature mortality</a:t>
                    </a:r>
                    <a:endParaRPr b="0" i="0" sz="1867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pic>
                <p:nvPicPr>
                  <p:cNvPr id="133" name="Google Shape;133;p3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-3550" l="16586" r="10728" t="85937"/>
                  <a:stretch/>
                </p:blipFill>
                <p:spPr>
                  <a:xfrm>
                    <a:off x="5079548" y="3424996"/>
                    <a:ext cx="4422534" cy="37308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34" name="Google Shape;134;p3"/>
                <p:cNvGrpSpPr/>
                <p:nvPr/>
              </p:nvGrpSpPr>
              <p:grpSpPr>
                <a:xfrm>
                  <a:off x="8396280" y="538103"/>
                  <a:ext cx="3799714" cy="5968467"/>
                  <a:chOff x="8396280" y="538103"/>
                  <a:chExt cx="3799714" cy="5968467"/>
                </a:xfrm>
              </p:grpSpPr>
              <p:cxnSp>
                <p:nvCxnSpPr>
                  <p:cNvPr id="135" name="Google Shape;135;p3"/>
                  <p:cNvCxnSpPr/>
                  <p:nvPr/>
                </p:nvCxnSpPr>
                <p:spPr>
                  <a:xfrm>
                    <a:off x="8396280" y="1243670"/>
                    <a:ext cx="9900" cy="52629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grpSp>
                <p:nvGrpSpPr>
                  <p:cNvPr id="136" name="Google Shape;136;p3"/>
                  <p:cNvGrpSpPr/>
                  <p:nvPr/>
                </p:nvGrpSpPr>
                <p:grpSpPr>
                  <a:xfrm>
                    <a:off x="8456524" y="538103"/>
                    <a:ext cx="3739470" cy="3788225"/>
                    <a:chOff x="4165200" y="1118484"/>
                    <a:chExt cx="3458310" cy="3196004"/>
                  </a:xfrm>
                </p:grpSpPr>
                <p:pic>
                  <p:nvPicPr>
                    <p:cNvPr id="137" name="Google Shape;137;p3"/>
                    <p:cNvPicPr preferRelativeResize="0"/>
                    <p:nvPr/>
                  </p:nvPicPr>
                  <p:blipFill rotWithShape="1">
                    <a:blip r:embed="rId6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4165200" y="1332051"/>
                      <a:ext cx="3458310" cy="29824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138" name="Google Shape;138;p3"/>
                    <p:cNvSpPr txBox="1"/>
                    <p:nvPr/>
                  </p:nvSpPr>
                  <p:spPr>
                    <a:xfrm>
                      <a:off x="4343656" y="1356363"/>
                      <a:ext cx="3101400" cy="29054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sp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67"/>
                        <a:buFont typeface="Arial"/>
                        <a:buNone/>
                      </a:pPr>
                      <a:r>
                        <a:rPr b="0" i="1" lang="en-US" sz="1067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Goodkind et al., Proc. Natl. Acad. Sci., 2019</a:t>
                      </a:r>
                      <a:endParaRPr b="0" i="0" sz="1467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9" name="Google Shape;139;p3"/>
                    <p:cNvSpPr txBox="1"/>
                    <p:nvPr/>
                  </p:nvSpPr>
                  <p:spPr>
                    <a:xfrm>
                      <a:off x="4194120" y="1118484"/>
                      <a:ext cx="3400500" cy="313712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sp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U.S. Damages from Air Pollutants by Source</a:t>
                      </a:r>
                      <a:endParaRPr b="0" i="0" sz="1467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40" name="Google Shape;140;p3"/>
                  <p:cNvGrpSpPr/>
                  <p:nvPr/>
                </p:nvGrpSpPr>
                <p:grpSpPr>
                  <a:xfrm>
                    <a:off x="8926583" y="3857498"/>
                    <a:ext cx="2937461" cy="714434"/>
                    <a:chOff x="8538071" y="4467416"/>
                    <a:chExt cx="2998327" cy="933169"/>
                  </a:xfrm>
                </p:grpSpPr>
                <p:grpSp>
                  <p:nvGrpSpPr>
                    <p:cNvPr id="141" name="Google Shape;141;p3"/>
                    <p:cNvGrpSpPr/>
                    <p:nvPr/>
                  </p:nvGrpSpPr>
                  <p:grpSpPr>
                    <a:xfrm>
                      <a:off x="8538071" y="4467416"/>
                      <a:ext cx="1669577" cy="900046"/>
                      <a:chOff x="2421515" y="4389844"/>
                      <a:chExt cx="1669577" cy="900046"/>
                    </a:xfrm>
                  </p:grpSpPr>
                  <p:sp>
                    <p:nvSpPr>
                      <p:cNvPr id="142" name="Google Shape;142;p3"/>
                      <p:cNvSpPr/>
                      <p:nvPr/>
                    </p:nvSpPr>
                    <p:spPr>
                      <a:xfrm>
                        <a:off x="2421515" y="4389850"/>
                        <a:ext cx="324000" cy="2523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rgbClr val="00B050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67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67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43" name="Google Shape;143;p3"/>
                      <p:cNvSpPr/>
                      <p:nvPr/>
                    </p:nvSpPr>
                    <p:spPr>
                      <a:xfrm>
                        <a:off x="3767092" y="4389844"/>
                        <a:ext cx="324000" cy="2523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rgbClr val="00B050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67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67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144" name="Google Shape;144;p3"/>
                      <p:cNvCxnSpPr>
                        <a:stCxn id="142" idx="2"/>
                        <a:endCxn id="145" idx="0"/>
                      </p:cNvCxnSpPr>
                      <p:nvPr/>
                    </p:nvCxnSpPr>
                    <p:spPr>
                      <a:xfrm>
                        <a:off x="2583515" y="4642150"/>
                        <a:ext cx="566100" cy="55500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rgbClr val="00B050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146" name="Google Shape;146;p3"/>
                      <p:cNvCxnSpPr>
                        <a:stCxn id="143" idx="2"/>
                        <a:endCxn id="145" idx="0"/>
                      </p:cNvCxnSpPr>
                      <p:nvPr/>
                    </p:nvCxnSpPr>
                    <p:spPr>
                      <a:xfrm flipH="1">
                        <a:off x="3149692" y="4642144"/>
                        <a:ext cx="779400" cy="55500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rgbClr val="00B050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</p:cxnSp>
                  <p:sp>
                    <p:nvSpPr>
                      <p:cNvPr id="145" name="Google Shape;145;p3"/>
                      <p:cNvSpPr/>
                      <p:nvPr/>
                    </p:nvSpPr>
                    <p:spPr>
                      <a:xfrm>
                        <a:off x="2885295" y="5197190"/>
                        <a:ext cx="528900" cy="927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b="1" i="0" lang="en-US" sz="1200" u="none" cap="none" strike="noStrike">
                            <a:solidFill>
                              <a:srgbClr val="00B05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GXI</a:t>
                        </a:r>
                        <a:endParaRPr b="0" i="0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147" name="Google Shape;147;p3"/>
                    <p:cNvGrpSpPr/>
                    <p:nvPr/>
                  </p:nvGrpSpPr>
                  <p:grpSpPr>
                    <a:xfrm>
                      <a:off x="8863567" y="4467422"/>
                      <a:ext cx="1642942" cy="898661"/>
                      <a:chOff x="2416811" y="4389850"/>
                      <a:chExt cx="1642942" cy="898661"/>
                    </a:xfrm>
                  </p:grpSpPr>
                  <p:sp>
                    <p:nvSpPr>
                      <p:cNvPr id="148" name="Google Shape;148;p3"/>
                      <p:cNvSpPr/>
                      <p:nvPr/>
                    </p:nvSpPr>
                    <p:spPr>
                      <a:xfrm>
                        <a:off x="2416811" y="4389850"/>
                        <a:ext cx="275700" cy="2523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rgbClr val="0070C0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67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67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49" name="Google Shape;149;p3"/>
                      <p:cNvSpPr/>
                      <p:nvPr/>
                    </p:nvSpPr>
                    <p:spPr>
                      <a:xfrm>
                        <a:off x="3784053" y="4389850"/>
                        <a:ext cx="275700" cy="2523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rgbClr val="0070C0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67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67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150" name="Google Shape;150;p3"/>
                      <p:cNvCxnSpPr>
                        <a:stCxn id="148" idx="2"/>
                        <a:endCxn id="151" idx="0"/>
                      </p:cNvCxnSpPr>
                      <p:nvPr/>
                    </p:nvCxnSpPr>
                    <p:spPr>
                      <a:xfrm>
                        <a:off x="2554661" y="4642150"/>
                        <a:ext cx="954000" cy="54780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rgbClr val="0070C0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152" name="Google Shape;152;p3"/>
                      <p:cNvCxnSpPr>
                        <a:stCxn id="149" idx="2"/>
                        <a:endCxn id="151" idx="0"/>
                      </p:cNvCxnSpPr>
                      <p:nvPr/>
                    </p:nvCxnSpPr>
                    <p:spPr>
                      <a:xfrm flipH="1">
                        <a:off x="3508803" y="4642150"/>
                        <a:ext cx="413100" cy="54780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rgbClr val="0070C0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</p:cxnSp>
                  <p:sp>
                    <p:nvSpPr>
                      <p:cNvPr id="151" name="Google Shape;151;p3"/>
                      <p:cNvSpPr/>
                      <p:nvPr/>
                    </p:nvSpPr>
                    <p:spPr>
                      <a:xfrm>
                        <a:off x="3217454" y="5189811"/>
                        <a:ext cx="582600" cy="987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b="1" i="0" lang="en-US" sz="1200" u="none" cap="none" strike="noStrike">
                            <a:solidFill>
                              <a:srgbClr val="0070C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GXS</a:t>
                        </a:r>
                        <a:endParaRPr b="0" i="0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153" name="Google Shape;153;p3"/>
                    <p:cNvGrpSpPr/>
                    <p:nvPr/>
                  </p:nvGrpSpPr>
                  <p:grpSpPr>
                    <a:xfrm>
                      <a:off x="9127856" y="4467422"/>
                      <a:ext cx="2408542" cy="933163"/>
                      <a:chOff x="1814325" y="4389850"/>
                      <a:chExt cx="2408542" cy="933163"/>
                    </a:xfrm>
                  </p:grpSpPr>
                  <p:sp>
                    <p:nvSpPr>
                      <p:cNvPr id="154" name="Google Shape;154;p3"/>
                      <p:cNvSpPr/>
                      <p:nvPr/>
                    </p:nvSpPr>
                    <p:spPr>
                      <a:xfrm>
                        <a:off x="1814325" y="4389850"/>
                        <a:ext cx="771300" cy="2523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rgbClr val="FF0000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67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67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55" name="Google Shape;155;p3"/>
                      <p:cNvSpPr/>
                      <p:nvPr/>
                    </p:nvSpPr>
                    <p:spPr>
                      <a:xfrm>
                        <a:off x="3192967" y="4389850"/>
                        <a:ext cx="1029900" cy="2523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 cap="flat" cmpd="sng" w="12700">
                        <a:solidFill>
                          <a:srgbClr val="FF0000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867"/>
                          <a:buFont typeface="Arial"/>
                          <a:buNone/>
                        </a:pPr>
                        <a:r>
                          <a:t/>
                        </a:r>
                        <a:endParaRPr b="0" i="0" sz="1867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cxnSp>
                    <p:nvCxnSpPr>
                      <p:cNvPr id="156" name="Google Shape;156;p3"/>
                      <p:cNvCxnSpPr>
                        <a:stCxn id="154" idx="2"/>
                        <a:endCxn id="157" idx="0"/>
                      </p:cNvCxnSpPr>
                      <p:nvPr/>
                    </p:nvCxnSpPr>
                    <p:spPr>
                      <a:xfrm>
                        <a:off x="2199975" y="4642150"/>
                        <a:ext cx="1303500" cy="52740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rgbClr val="FF0000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</p:cxnSp>
                  <p:cxnSp>
                    <p:nvCxnSpPr>
                      <p:cNvPr id="158" name="Google Shape;158;p3"/>
                      <p:cNvCxnSpPr>
                        <a:stCxn id="155" idx="2"/>
                        <a:endCxn id="157" idx="0"/>
                      </p:cNvCxnSpPr>
                      <p:nvPr/>
                    </p:nvCxnSpPr>
                    <p:spPr>
                      <a:xfrm flipH="1">
                        <a:off x="3503617" y="4642150"/>
                        <a:ext cx="204300" cy="527400"/>
                      </a:xfrm>
                      <a:prstGeom prst="straightConnector1">
                        <a:avLst/>
                      </a:prstGeom>
                      <a:noFill/>
                      <a:ln cap="flat" cmpd="sng" w="9525">
                        <a:solidFill>
                          <a:srgbClr val="FF0000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</p:cxnSp>
                  <p:sp>
                    <p:nvSpPr>
                      <p:cNvPr id="157" name="Google Shape;157;p3"/>
                      <p:cNvSpPr/>
                      <p:nvPr/>
                    </p:nvSpPr>
                    <p:spPr>
                      <a:xfrm>
                        <a:off x="3212189" y="5169413"/>
                        <a:ext cx="582600" cy="1536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ctr" bIns="45700" lIns="91425" spcFirstLastPara="1" rIns="91425" wrap="square" tIns="45700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b="1" i="0" lang="en-US" sz="1200" u="none" cap="none" strike="noStrike">
                            <a:solidFill>
                              <a:srgbClr val="FF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ACX</a:t>
                        </a:r>
                        <a:endParaRPr b="0" i="0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159" name="Google Shape;159;p3"/>
            <p:cNvSpPr txBox="1"/>
            <p:nvPr/>
          </p:nvSpPr>
          <p:spPr>
            <a:xfrm>
              <a:off x="10010914" y="3851733"/>
              <a:ext cx="532699" cy="316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b="0" i="0" lang="en-US" sz="9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PM</a:t>
              </a:r>
              <a:r>
                <a:rPr b="1" baseline="-25000" i="0" lang="en-US" sz="9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2.5</a:t>
              </a:r>
              <a:endPara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11353072" y="3847850"/>
              <a:ext cx="477299" cy="316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b="0" i="0" lang="en-US" sz="9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PM</a:t>
              </a:r>
              <a:r>
                <a:rPr b="1" baseline="-25000" i="0" lang="en-US" sz="9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2.5</a:t>
              </a:r>
              <a:endPara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10332417" y="3855959"/>
              <a:ext cx="391801" cy="344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7"/>
                <a:buFont typeface="Arial"/>
                <a:buNone/>
              </a:pPr>
              <a:r>
                <a:rPr b="0" i="0" lang="en-US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NH</a:t>
              </a:r>
              <a:r>
                <a:rPr b="1" baseline="-25000" i="0" lang="en-US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11691345" y="3849680"/>
              <a:ext cx="391801" cy="344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7"/>
                <a:buFont typeface="Arial"/>
                <a:buNone/>
              </a:pPr>
              <a:r>
                <a:rPr b="0" i="0" lang="en-US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NH</a:t>
              </a:r>
              <a:r>
                <a:rPr b="1" baseline="-25000" i="0" lang="en-US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 txBox="1"/>
            <p:nvPr/>
          </p:nvSpPr>
          <p:spPr>
            <a:xfrm>
              <a:off x="12064572" y="3852172"/>
              <a:ext cx="1008902" cy="344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67"/>
                <a:buFont typeface="Arial"/>
                <a:buNone/>
              </a:pPr>
              <a:r>
                <a:rPr b="0" i="0" lang="en-US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r>
                <a:rPr b="0" baseline="-25000" i="0" lang="en-US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b="0" i="0" lang="en-US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SO</a:t>
              </a:r>
              <a:r>
                <a:rPr b="0" baseline="-25000" i="0" lang="en-US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 </a:t>
              </a:r>
              <a:r>
                <a:rPr b="0" i="0" lang="en-US" sz="10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VOC</a:t>
              </a:r>
              <a:endParaRPr b="1" baseline="-25000" i="0" sz="10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10602430" y="3849456"/>
              <a:ext cx="1008902" cy="316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3"/>
                <a:buFont typeface="Arial"/>
                <a:buNone/>
              </a:pPr>
              <a:r>
                <a:rPr b="0" i="0" lang="en-US" sz="9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r>
                <a:rPr b="0" baseline="-25000" i="0" lang="en-US" sz="9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b="0" i="0" lang="en-US" sz="9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SO</a:t>
              </a:r>
              <a:r>
                <a:rPr b="0" baseline="-25000" i="0" lang="en-US" sz="9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 </a:t>
              </a:r>
              <a:r>
                <a:rPr b="0" i="0" lang="en-US" sz="933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VOC</a:t>
              </a:r>
              <a:endParaRPr b="1" baseline="-25000" i="0" sz="9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3"/>
          <p:cNvGrpSpPr/>
          <p:nvPr/>
        </p:nvGrpSpPr>
        <p:grpSpPr>
          <a:xfrm>
            <a:off x="2422884" y="1547231"/>
            <a:ext cx="4492440" cy="2951765"/>
            <a:chOff x="1227399" y="696814"/>
            <a:chExt cx="3041730" cy="1326278"/>
          </a:xfrm>
        </p:grpSpPr>
        <p:pic>
          <p:nvPicPr>
            <p:cNvPr id="166" name="Google Shape;166;p3"/>
            <p:cNvPicPr preferRelativeResize="0"/>
            <p:nvPr/>
          </p:nvPicPr>
          <p:blipFill rotWithShape="1">
            <a:blip r:embed="rId7">
              <a:alphaModFix/>
            </a:blip>
            <a:srcRect b="0" l="0" r="0" t="1661"/>
            <a:stretch/>
          </p:blipFill>
          <p:spPr>
            <a:xfrm>
              <a:off x="1791184" y="696814"/>
              <a:ext cx="2477945" cy="13262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3"/>
            <p:cNvSpPr/>
            <p:nvPr/>
          </p:nvSpPr>
          <p:spPr>
            <a:xfrm>
              <a:off x="1227399" y="1120867"/>
              <a:ext cx="503936" cy="3498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FFFF"/>
            </a:solidFill>
            <a:ln cap="flat" cmpd="sng" w="9525">
              <a:solidFill>
                <a:srgbClr val="212C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15125" lIns="715125" spcFirstLastPara="1" rIns="715125" wrap="square" tIns="71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933"/>
                <a:buFont typeface="Arial"/>
                <a:buNone/>
              </a:pPr>
              <a:r>
                <a:t/>
              </a:r>
              <a:endParaRPr b="0" i="0" sz="109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0333" y="1126066"/>
            <a:ext cx="2245961" cy="363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"/>
          <p:cNvSpPr txBox="1"/>
          <p:nvPr>
            <p:ph type="title"/>
          </p:nvPr>
        </p:nvSpPr>
        <p:spPr>
          <a:xfrm>
            <a:off x="415600" y="384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ASU Air Quality TTX Value Chain</a:t>
            </a:r>
            <a:endParaRPr>
              <a:solidFill>
                <a:srgbClr val="002060"/>
              </a:solidFill>
            </a:endParaRPr>
          </a:p>
        </p:txBody>
      </p:sp>
      <p:cxnSp>
        <p:nvCxnSpPr>
          <p:cNvPr id="170" name="Google Shape;170;p3"/>
          <p:cNvCxnSpPr/>
          <p:nvPr/>
        </p:nvCxnSpPr>
        <p:spPr>
          <a:xfrm>
            <a:off x="0" y="112605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3"/>
          <p:cNvSpPr/>
          <p:nvPr/>
        </p:nvSpPr>
        <p:spPr>
          <a:xfrm>
            <a:off x="7004340" y="2633913"/>
            <a:ext cx="831848" cy="77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212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15125" lIns="715125" spcFirstLastPara="1" rIns="715125" wrap="square" tIns="715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33"/>
              <a:buFont typeface="Arial"/>
              <a:buNone/>
            </a:pPr>
            <a:r>
              <a:t/>
            </a:r>
            <a:endParaRPr b="0" i="0" sz="10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3"/>
          <p:cNvGrpSpPr/>
          <p:nvPr/>
        </p:nvGrpSpPr>
        <p:grpSpPr>
          <a:xfrm>
            <a:off x="-1" y="4312163"/>
            <a:ext cx="12181668" cy="2155331"/>
            <a:chOff x="7748" y="3306495"/>
            <a:chExt cx="9136251" cy="1536985"/>
          </a:xfrm>
        </p:grpSpPr>
        <p:sp>
          <p:nvSpPr>
            <p:cNvPr id="173" name="Google Shape;173;p3"/>
            <p:cNvSpPr/>
            <p:nvPr/>
          </p:nvSpPr>
          <p:spPr>
            <a:xfrm>
              <a:off x="7748" y="3306495"/>
              <a:ext cx="9136251" cy="153698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256C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3"/>
            <p:cNvGrpSpPr/>
            <p:nvPr/>
          </p:nvGrpSpPr>
          <p:grpSpPr>
            <a:xfrm>
              <a:off x="393054" y="3411516"/>
              <a:ext cx="8623730" cy="1406668"/>
              <a:chOff x="389166" y="3373548"/>
              <a:chExt cx="8623730" cy="1406668"/>
            </a:xfrm>
          </p:grpSpPr>
          <p:grpSp>
            <p:nvGrpSpPr>
              <p:cNvPr id="175" name="Google Shape;175;p3"/>
              <p:cNvGrpSpPr/>
              <p:nvPr/>
            </p:nvGrpSpPr>
            <p:grpSpPr>
              <a:xfrm>
                <a:off x="389166" y="3373548"/>
                <a:ext cx="8623730" cy="1290861"/>
                <a:chOff x="1819375" y="4175386"/>
                <a:chExt cx="6547016" cy="968170"/>
              </a:xfrm>
            </p:grpSpPr>
            <p:pic>
              <p:nvPicPr>
                <p:cNvPr id="176" name="Google Shape;176;p3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7380841" y="4593146"/>
                  <a:ext cx="530215" cy="1947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77" name="Google Shape;177;p3"/>
                <p:cNvGrpSpPr/>
                <p:nvPr/>
              </p:nvGrpSpPr>
              <p:grpSpPr>
                <a:xfrm>
                  <a:off x="1819375" y="4175386"/>
                  <a:ext cx="6547016" cy="968170"/>
                  <a:chOff x="523752" y="475528"/>
                  <a:chExt cx="11180014" cy="2155800"/>
                </a:xfrm>
              </p:grpSpPr>
              <p:pic>
                <p:nvPicPr>
                  <p:cNvPr descr="ADEQ: Smoke Management" id="178" name="Google Shape;178;p3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0" r="0" t="0"/>
                  <a:stretch/>
                </p:blipFill>
                <p:spPr>
                  <a:xfrm>
                    <a:off x="9952425" y="1426546"/>
                    <a:ext cx="1125515" cy="4396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179" name="Google Shape;179;p3"/>
                  <p:cNvGrpSpPr/>
                  <p:nvPr/>
                </p:nvGrpSpPr>
                <p:grpSpPr>
                  <a:xfrm>
                    <a:off x="523752" y="475528"/>
                    <a:ext cx="11180014" cy="2155800"/>
                    <a:chOff x="523752" y="475528"/>
                    <a:chExt cx="11180014" cy="2155800"/>
                  </a:xfrm>
                </p:grpSpPr>
                <p:pic>
                  <p:nvPicPr>
                    <p:cNvPr descr="EPA Logo [Environmental Protection Agency - epa.gov] Download Vector" id="180" name="Google Shape;180;p3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7614468" y="1301601"/>
                      <a:ext cx="847356" cy="6238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grpSp>
                  <p:nvGrpSpPr>
                    <p:cNvPr id="181" name="Google Shape;181;p3"/>
                    <p:cNvGrpSpPr/>
                    <p:nvPr/>
                  </p:nvGrpSpPr>
                  <p:grpSpPr>
                    <a:xfrm>
                      <a:off x="523752" y="475528"/>
                      <a:ext cx="11180014" cy="2155800"/>
                      <a:chOff x="504088" y="200226"/>
                      <a:chExt cx="11180014" cy="2155800"/>
                    </a:xfrm>
                  </p:grpSpPr>
                  <p:pic>
                    <p:nvPicPr>
                      <p:cNvPr descr="Metal steel SEAMLESS chain links. Different length elements. Isolated on  transparent background. Vector illustration. ⬇ Vector Image by ©  Exclusivelly | Vector Stock 225755280" id="182" name="Google Shape;182;p3"/>
                      <p:cNvPicPr preferRelativeResize="0"/>
                      <p:nvPr/>
                    </p:nvPicPr>
                    <p:blipFill rotWithShape="1">
                      <a:blip r:embed="rId12">
                        <a:alphaModFix amt="70000"/>
                      </a:blip>
                      <a:srcRect b="38169" l="0" r="0" t="35164"/>
                      <a:stretch/>
                    </p:blipFill>
                    <p:spPr>
                      <a:xfrm>
                        <a:off x="507902" y="609063"/>
                        <a:ext cx="7510264" cy="1366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sp>
                    <p:nvSpPr>
                      <p:cNvPr id="183" name="Google Shape;183;p3"/>
                      <p:cNvSpPr/>
                      <p:nvPr/>
                    </p:nvSpPr>
                    <p:spPr>
                      <a:xfrm>
                        <a:off x="507902" y="200226"/>
                        <a:ext cx="11176200" cy="2155800"/>
                      </a:xfrm>
                      <a:prstGeom prst="rightArrow">
                        <a:avLst>
                          <a:gd fmla="val 50000" name="adj1"/>
                          <a:gd fmla="val 50000" name="adj2"/>
                        </a:avLst>
                      </a:prstGeom>
                      <a:noFill/>
                      <a:ln cap="flat" cmpd="sng" w="38100">
                        <a:solidFill>
                          <a:srgbClr val="BFBFBF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60925" lIns="121900" spcFirstLastPara="1" rIns="121900" wrap="square" tIns="6092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067"/>
                          <a:buFont typeface="Arial"/>
                          <a:buNone/>
                        </a:pPr>
                        <a:r>
                          <a:t/>
                        </a:r>
                        <a:endParaRPr b="0" i="1" sz="1067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184" name="Google Shape;184;p3"/>
                      <p:cNvSpPr/>
                      <p:nvPr/>
                    </p:nvSpPr>
                    <p:spPr>
                      <a:xfrm>
                        <a:off x="2314374" y="970131"/>
                        <a:ext cx="1366800" cy="73620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cap="flat" cmpd="sng" w="25400">
                        <a:solidFill>
                          <a:srgbClr val="266F8B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60925" lIns="121900" spcFirstLastPara="1" rIns="121900" wrap="square" tIns="6092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067"/>
                          <a:buFont typeface="Arial"/>
                          <a:buNone/>
                        </a:pPr>
                        <a:r>
                          <a:rPr b="0" i="0" lang="en-US" sz="1067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Science Working Groups</a:t>
                        </a:r>
                        <a:endParaRPr b="0" i="0" sz="1956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5" name="Google Shape;185;p3"/>
                      <p:cNvSpPr/>
                      <p:nvPr/>
                    </p:nvSpPr>
                    <p:spPr>
                      <a:xfrm>
                        <a:off x="4720792" y="909241"/>
                        <a:ext cx="1584300" cy="81450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cap="flat" cmpd="sng" w="25400">
                        <a:solidFill>
                          <a:srgbClr val="266F8B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60925" lIns="121900" spcFirstLastPara="1" rIns="121900" wrap="square" tIns="6092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067"/>
                          <a:buFont typeface="Arial"/>
                          <a:buNone/>
                        </a:pPr>
                        <a:r>
                          <a:rPr b="0" i="0" lang="en-US" sz="1067" u="none" cap="none" strike="noStrike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Product and Services Development </a:t>
                        </a:r>
                        <a:endParaRPr b="0" i="0" sz="1956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186" name="Google Shape;186;p3"/>
                      <p:cNvSpPr/>
                      <p:nvPr/>
                    </p:nvSpPr>
                    <p:spPr>
                      <a:xfrm>
                        <a:off x="504088" y="927616"/>
                        <a:ext cx="905400" cy="74370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cap="flat" cmpd="sng" w="25400">
                        <a:solidFill>
                          <a:srgbClr val="266F8B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60925" lIns="121900" spcFirstLastPara="1" rIns="121900" wrap="square" tIns="6092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956"/>
                          <a:buFont typeface="Arial"/>
                          <a:buNone/>
                        </a:pPr>
                        <a:r>
                          <a:t/>
                        </a:r>
                        <a:endParaRPr b="0" i="0" sz="1956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pic>
                    <p:nvPicPr>
                      <p:cNvPr descr="Metal steel SEAMLESS chain links. Different length elements. Isolated on  transparent background. Vector illustration. ⬇ Vector Image by ©  Exclusivelly | Vector Stock 225755280" id="187" name="Google Shape;187;p3"/>
                      <p:cNvPicPr preferRelativeResize="0"/>
                      <p:nvPr/>
                    </p:nvPicPr>
                    <p:blipFill rotWithShape="1">
                      <a:blip r:embed="rId12">
                        <a:alphaModFix amt="70000"/>
                      </a:blip>
                      <a:srcRect b="38169" l="0" r="54898" t="35164"/>
                      <a:stretch/>
                    </p:blipFill>
                    <p:spPr>
                      <a:xfrm>
                        <a:off x="7979709" y="606298"/>
                        <a:ext cx="3387236" cy="1366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sp>
                    <p:nvSpPr>
                      <p:cNvPr id="188" name="Google Shape;188;p3"/>
                      <p:cNvSpPr/>
                      <p:nvPr/>
                    </p:nvSpPr>
                    <p:spPr>
                      <a:xfrm>
                        <a:off x="7344171" y="960299"/>
                        <a:ext cx="1333800" cy="73620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cap="flat" cmpd="sng" w="25400">
                        <a:solidFill>
                          <a:srgbClr val="266F8B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60925" lIns="121900" spcFirstLastPara="1" rIns="121900" wrap="square" tIns="6092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956"/>
                          <a:buFont typeface="Arial"/>
                          <a:buNone/>
                        </a:pPr>
                        <a:r>
                          <a:t/>
                        </a:r>
                        <a:endParaRPr b="0" i="0" sz="1956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pic>
                    <p:nvPicPr>
                      <p:cNvPr descr="Metal steel SEAMLESS chain links. Different length elements. Isolated on  transparent background. Vector illustration. ⬇ Vector Image by ©  Exclusivelly | Vector Stock 225755280" id="189" name="Google Shape;189;p3"/>
                      <p:cNvPicPr preferRelativeResize="0"/>
                      <p:nvPr/>
                    </p:nvPicPr>
                    <p:blipFill rotWithShape="1">
                      <a:blip r:embed="rId12">
                        <a:alphaModFix amt="85000"/>
                      </a:blip>
                      <a:srcRect b="45866" l="78183" r="11894" t="48605"/>
                      <a:stretch/>
                    </p:blipFill>
                    <p:spPr>
                      <a:xfrm>
                        <a:off x="6412371" y="1285571"/>
                        <a:ext cx="744888" cy="283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pic>
                    <p:nvPicPr>
                      <p:cNvPr descr="Metal steel SEAMLESS chain links. Different length elements. Isolated on  transparent background. Vector illustration. ⬇ Vector Image by ©  Exclusivelly | Vector Stock 225755280" id="190" name="Google Shape;190;p3"/>
                      <p:cNvPicPr preferRelativeResize="0"/>
                      <p:nvPr/>
                    </p:nvPicPr>
                    <p:blipFill rotWithShape="1">
                      <a:blip r:embed="rId12">
                        <a:alphaModFix amt="85000"/>
                      </a:blip>
                      <a:srcRect b="45866" l="78183" r="11894" t="48605"/>
                      <a:stretch/>
                    </p:blipFill>
                    <p:spPr>
                      <a:xfrm>
                        <a:off x="3870436" y="1295403"/>
                        <a:ext cx="744888" cy="283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pic>
                    <p:nvPicPr>
                      <p:cNvPr descr="Metal steel SEAMLESS chain links. Different length elements. Isolated on  transparent background. Vector illustration. ⬇ Vector Image by ©  Exclusivelly | Vector Stock 225755280" id="191" name="Google Shape;191;p3"/>
                      <p:cNvPicPr preferRelativeResize="0"/>
                      <p:nvPr/>
                    </p:nvPicPr>
                    <p:blipFill rotWithShape="1">
                      <a:blip r:embed="rId12">
                        <a:alphaModFix amt="85000"/>
                      </a:blip>
                      <a:srcRect b="45866" l="78183" r="11894" t="48605"/>
                      <a:stretch/>
                    </p:blipFill>
                    <p:spPr>
                      <a:xfrm>
                        <a:off x="1410223" y="1278734"/>
                        <a:ext cx="744888" cy="298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pic>
                    <p:nvPicPr>
                      <p:cNvPr descr="Metal steel SEAMLESS chain links. Different length elements. Isolated on  transparent background. Vector illustration. ⬇ Vector Image by ©  Exclusivelly | Vector Stock 225755280" id="192" name="Google Shape;192;p3"/>
                      <p:cNvPicPr preferRelativeResize="0"/>
                      <p:nvPr/>
                    </p:nvPicPr>
                    <p:blipFill rotWithShape="1">
                      <a:blip r:embed="rId12">
                        <a:alphaModFix amt="85000"/>
                      </a:blip>
                      <a:srcRect b="45866" l="78183" r="11894" t="48605"/>
                      <a:stretch/>
                    </p:blipFill>
                    <p:spPr>
                      <a:xfrm>
                        <a:off x="8879707" y="1286098"/>
                        <a:ext cx="744888" cy="283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sp>
                    <p:nvSpPr>
                      <p:cNvPr id="193" name="Google Shape;193;p3"/>
                      <p:cNvSpPr/>
                      <p:nvPr/>
                    </p:nvSpPr>
                    <p:spPr>
                      <a:xfrm>
                        <a:off x="9679960" y="921132"/>
                        <a:ext cx="1631100" cy="79080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cap="flat" cmpd="sng" w="25400">
                        <a:solidFill>
                          <a:srgbClr val="124163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60925" lIns="121900" spcFirstLastPara="1" rIns="121900" wrap="square" tIns="60925">
                        <a:noAutofit/>
                      </a:bodyPr>
                      <a:lstStyle/>
                      <a:p>
                        <a:pPr indent="0" lvl="0" marL="0" marR="0" rtl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067"/>
                          <a:buFont typeface="Arial"/>
                          <a:buNone/>
                        </a:pPr>
                        <a:r>
                          <a:t/>
                        </a:r>
                        <a:endParaRPr b="0" i="0" sz="1067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</p:grpSp>
          <p:pic>
            <p:nvPicPr>
              <p:cNvPr id="194" name="Google Shape;194;p3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6441625" y="3866288"/>
                <a:ext cx="471238" cy="317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3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7768550" y="3847000"/>
                <a:ext cx="725600" cy="3558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EPA Logo [Environmental Protection Agency - epa.gov] Download Vector" id="196" name="Google Shape;196;p3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5985875" y="3793625"/>
                <a:ext cx="455750" cy="4557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3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5570200" y="3793625"/>
                <a:ext cx="455750" cy="4557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3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4945999" y="3793627"/>
                <a:ext cx="552875" cy="4269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9" name="Google Shape;199;p3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422550" y="3827575"/>
                <a:ext cx="615250" cy="4218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0" name="Google Shape;200;p3"/>
              <p:cNvSpPr txBox="1"/>
              <p:nvPr/>
            </p:nvSpPr>
            <p:spPr>
              <a:xfrm>
                <a:off x="1868557" y="4509480"/>
                <a:ext cx="5622758" cy="270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rPr b="0" i="1" lang="en-US" sz="1867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Demonstrate the value of decisions made at each link in the value chain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"/>
          <p:cNvSpPr txBox="1"/>
          <p:nvPr>
            <p:ph type="title"/>
          </p:nvPr>
        </p:nvSpPr>
        <p:spPr>
          <a:xfrm>
            <a:off x="415600" y="384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ASU Air Quality Tabletop (TTX) Background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06" name="Google Shape;206;p4"/>
          <p:cNvSpPr txBox="1"/>
          <p:nvPr>
            <p:ph idx="1" type="body"/>
          </p:nvPr>
        </p:nvSpPr>
        <p:spPr>
          <a:xfrm>
            <a:off x="291429" y="1242837"/>
            <a:ext cx="7461600" cy="45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588" lvl="0" marL="609585" rt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100"/>
              <a:buFont typeface="Noto Sans Symbols"/>
              <a:buChar char="▪"/>
            </a:pPr>
            <a:r>
              <a:rPr lang="en-US" sz="2267"/>
              <a:t>The event will bring together air quality stakeholders from the city, county, and state levels to discuss data needs, decision pathways, and the public health challenges associated with air quality.</a:t>
            </a:r>
            <a:endParaRPr sz="2267"/>
          </a:p>
          <a:p>
            <a:pPr indent="-457188" lvl="0" marL="609585" rt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267"/>
              <a:t>The TTX will include </a:t>
            </a:r>
            <a:r>
              <a:rPr b="1" lang="en-US" sz="2267"/>
              <a:t>three timely scenarios </a:t>
            </a:r>
            <a:r>
              <a:rPr lang="en-US" sz="2267"/>
              <a:t>to support value chain development.</a:t>
            </a:r>
            <a:r>
              <a:rPr lang="en-US" sz="2133"/>
              <a:t> </a:t>
            </a:r>
            <a:endParaRPr sz="2133"/>
          </a:p>
          <a:p>
            <a:pPr indent="0" lvl="0" marL="0" rt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133"/>
          </a:p>
        </p:txBody>
      </p:sp>
      <p:cxnSp>
        <p:nvCxnSpPr>
          <p:cNvPr id="207" name="Google Shape;207;p4"/>
          <p:cNvCxnSpPr/>
          <p:nvPr/>
        </p:nvCxnSpPr>
        <p:spPr>
          <a:xfrm>
            <a:off x="0" y="1126055"/>
            <a:ext cx="121920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 group of people looking at a computer&#10;&#10;Description automatically generated with low confidence" id="208" name="Google Shape;208;p4"/>
          <p:cNvPicPr preferRelativeResize="0"/>
          <p:nvPr/>
        </p:nvPicPr>
        <p:blipFill rotWithShape="1">
          <a:blip r:embed="rId3">
            <a:alphaModFix/>
          </a:blip>
          <a:srcRect b="11708" l="7209" r="0" t="3125"/>
          <a:stretch/>
        </p:blipFill>
        <p:spPr>
          <a:xfrm>
            <a:off x="8238972" y="1492748"/>
            <a:ext cx="3641125" cy="23656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209" name="Google Shape;209;p4"/>
          <p:cNvGraphicFramePr/>
          <p:nvPr/>
        </p:nvGraphicFramePr>
        <p:xfrm>
          <a:off x="415600" y="3692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{8682904F-18C7-4515-AE39-35E653D89D5F}</a:tableStyleId>
              </a:tblPr>
              <a:tblGrid>
                <a:gridCol w="2233975"/>
                <a:gridCol w="2529925"/>
                <a:gridCol w="2699825"/>
              </a:tblGrid>
              <a:tr h="28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Scenario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300" marL="129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4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Pollutants of Concern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300" marL="129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4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300" marL="129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4A5"/>
                    </a:solidFill>
                  </a:tcPr>
                </a:tc>
              </a:tr>
              <a:tr h="65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Unhealthy air quality days</a:t>
                      </a:r>
                      <a:endParaRPr b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300" marL="129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r>
                        <a:rPr baseline="-2500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PM</a:t>
                      </a:r>
                      <a:r>
                        <a:rPr baseline="-2500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</a:t>
                      </a:r>
                      <a:endParaRPr b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300" marL="129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December 25, 2022 to January 1, 2023</a:t>
                      </a:r>
                      <a:endParaRPr b="1" sz="2100" u="none" cap="none" strike="sng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300" marL="129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65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Extreme heat/ozone</a:t>
                      </a:r>
                      <a:endParaRPr b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300" marL="129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r>
                        <a:rPr baseline="-2500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VOCs</a:t>
                      </a:r>
                      <a:endParaRPr b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300" marL="129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16 to July 23, 2022</a:t>
                      </a:r>
                      <a:endParaRPr b="1" sz="2100" u="none" cap="none" strike="sng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300" marL="129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65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Haboobs</a:t>
                      </a:r>
                      <a:endParaRPr b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300" marL="129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r>
                        <a:rPr baseline="-2500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 </a:t>
                      </a: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PM</a:t>
                      </a:r>
                      <a:r>
                        <a:rPr baseline="-25000"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300" marL="129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31 to September 6, 2022</a:t>
                      </a:r>
                      <a:endParaRPr b="1" sz="2100" u="none" cap="none" strike="sng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29300" marL="1293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pic>
        <p:nvPicPr>
          <p:cNvPr id="210" name="Google Shape;2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776" y="5272803"/>
            <a:ext cx="1548651" cy="1085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60236" y="5179957"/>
            <a:ext cx="1930331" cy="1178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ir Quality &amp; Dust Control | Gilbert, Arizona" id="212" name="Google Shape;21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5506" y="3951110"/>
            <a:ext cx="1851665" cy="117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/>
          <p:cNvPicPr preferRelativeResize="0"/>
          <p:nvPr/>
        </p:nvPicPr>
        <p:blipFill rotWithShape="1">
          <a:blip r:embed="rId7">
            <a:alphaModFix/>
          </a:blip>
          <a:srcRect b="40291" l="27919" r="1613" t="2313"/>
          <a:stretch/>
        </p:blipFill>
        <p:spPr>
          <a:xfrm>
            <a:off x="415600" y="1242825"/>
            <a:ext cx="7515574" cy="56151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e92c6cfff_0_9"/>
          <p:cNvSpPr txBox="1"/>
          <p:nvPr/>
        </p:nvSpPr>
        <p:spPr>
          <a:xfrm>
            <a:off x="3049825" y="3273551"/>
            <a:ext cx="614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imeline&#10;&#10;Description automatically generated" id="219" name="Google Shape;219;g23e92c6cfff_0_9"/>
          <p:cNvPicPr preferRelativeResize="0"/>
          <p:nvPr/>
        </p:nvPicPr>
        <p:blipFill rotWithShape="1">
          <a:blip r:embed="rId3">
            <a:alphaModFix/>
          </a:blip>
          <a:srcRect b="6736" l="0" r="0" t="4618"/>
          <a:stretch/>
        </p:blipFill>
        <p:spPr>
          <a:xfrm>
            <a:off x="321133" y="445461"/>
            <a:ext cx="5142595" cy="298353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Fraternal Benefit Society - Catholic Association of Foresters" id="220" name="Google Shape;220;g23e92c6cfff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6313" y="445461"/>
            <a:ext cx="5595658" cy="29835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raphical user interface&#10;&#10;Description automatically generated with low confidence" id="221" name="Google Shape;221;g23e92c6cfff_0_9"/>
          <p:cNvPicPr preferRelativeResize="0"/>
          <p:nvPr/>
        </p:nvPicPr>
        <p:blipFill rotWithShape="1">
          <a:blip r:embed="rId5">
            <a:alphaModFix/>
          </a:blip>
          <a:srcRect b="12441" l="11606" r="11018" t="12291"/>
          <a:stretch/>
        </p:blipFill>
        <p:spPr>
          <a:xfrm>
            <a:off x="3323723" y="3748527"/>
            <a:ext cx="5595654" cy="30332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2" name="Google Shape;222;g23e92c6cfff_0_9"/>
          <p:cNvSpPr txBox="1"/>
          <p:nvPr/>
        </p:nvSpPr>
        <p:spPr>
          <a:xfrm>
            <a:off x="270029" y="445461"/>
            <a:ext cx="21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3e92c6cfff_0_9"/>
          <p:cNvSpPr txBox="1"/>
          <p:nvPr/>
        </p:nvSpPr>
        <p:spPr>
          <a:xfrm>
            <a:off x="6326313" y="445460"/>
            <a:ext cx="21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3e92c6cfff_0_9"/>
          <p:cNvSpPr txBox="1"/>
          <p:nvPr/>
        </p:nvSpPr>
        <p:spPr>
          <a:xfrm>
            <a:off x="3299175" y="3824727"/>
            <a:ext cx="212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7307" y="1430216"/>
            <a:ext cx="8326599" cy="36669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0" name="Google Shape;230;p5"/>
          <p:cNvSpPr txBox="1"/>
          <p:nvPr/>
        </p:nvSpPr>
        <p:spPr>
          <a:xfrm>
            <a:off x="358588" y="390751"/>
            <a:ext cx="4087907" cy="810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</a:pPr>
            <a:r>
              <a:rPr b="0" i="1" lang="en-US" sz="46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0490" y="5962809"/>
            <a:ext cx="963065" cy="91568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32" name="Google Shape;232;p5"/>
          <p:cNvSpPr txBox="1"/>
          <p:nvPr/>
        </p:nvSpPr>
        <p:spPr>
          <a:xfrm>
            <a:off x="4810875" y="5467325"/>
            <a:ext cx="7149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contact me for more details:  Vanessa.Escobar@NOAA.gov</a:t>
            </a:r>
            <a:endParaRPr b="0" i="1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